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2"/>
  </p:handoutMasterIdLst>
  <p:sldIdLst>
    <p:sldId id="342" r:id="rId2"/>
    <p:sldId id="256" r:id="rId3"/>
    <p:sldId id="341" r:id="rId4"/>
    <p:sldId id="324" r:id="rId5"/>
    <p:sldId id="326" r:id="rId6"/>
    <p:sldId id="327" r:id="rId7"/>
    <p:sldId id="343" r:id="rId8"/>
    <p:sldId id="328" r:id="rId9"/>
    <p:sldId id="329" r:id="rId10"/>
    <p:sldId id="331" r:id="rId11"/>
    <p:sldId id="346" r:id="rId12"/>
    <p:sldId id="335" r:id="rId13"/>
    <p:sldId id="347" r:id="rId14"/>
    <p:sldId id="332" r:id="rId15"/>
    <p:sldId id="339" r:id="rId16"/>
    <p:sldId id="336" r:id="rId17"/>
    <p:sldId id="337" r:id="rId18"/>
    <p:sldId id="340" r:id="rId19"/>
    <p:sldId id="338" r:id="rId20"/>
    <p:sldId id="257" r:id="rId2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0"/>
    <a:srgbClr val="FF9A0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42" autoAdjust="0"/>
    <p:restoredTop sz="90929"/>
  </p:normalViewPr>
  <p:slideViewPr>
    <p:cSldViewPr>
      <p:cViewPr>
        <p:scale>
          <a:sx n="100" d="100"/>
          <a:sy n="100" d="100"/>
        </p:scale>
        <p:origin x="-113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0F8D-BB6D-4B29-9AA9-F1D6953D551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76498-F2AC-41EC-82AE-6C5AAE8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5363-1BA4-40F0-8BF9-F252BEED4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97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4F20-2D0B-4EB7-ABF3-760096783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3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27DF-FEAB-42CB-9EDE-01539288C0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4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DE77-D8F9-4BFC-876B-34F57A23B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2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5AFD-2091-4FFF-95C8-4951DEF53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02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D013-076F-411B-AFBF-7D003612A0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85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7123-C401-4B7D-AF44-592A4D472D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2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1802-4F92-416E-8613-45463E9709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11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9918-7143-43FD-9B8E-11F4123A79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02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5E38-6DDD-425E-8D8F-5953C04D24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83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7BC6-55BD-4D9B-9FAB-4ED89A2D4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24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957679-7F63-4ECC-B65C-4A4642CE2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saky5.weebly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campbell@britishschool.sch.ae" TargetMode="External"/><Relationship Id="rId7" Type="http://schemas.openxmlformats.org/officeDocument/2006/relationships/hyperlink" Target="mailto:fmehmood@britishschool.sch.a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mailto:aferrari@britishschool.sch.ae" TargetMode="External"/><Relationship Id="rId5" Type="http://schemas.openxmlformats.org/officeDocument/2006/relationships/hyperlink" Target="mailto:lmoseley@britishschool.sch.ae" TargetMode="External"/><Relationship Id="rId4" Type="http://schemas.openxmlformats.org/officeDocument/2006/relationships/hyperlink" Target="mailto:drutland@britishschool.sch.a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1270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3340100"/>
            <a:ext cx="9144000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43732" y="3631525"/>
            <a:ext cx="82296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altLang="en-US" sz="6000" dirty="0" smtClean="0">
                <a:latin typeface="Calibri" pitchFamily="34" charset="0"/>
              </a:rPr>
              <a:t>Welcome to Year 5 </a:t>
            </a:r>
            <a:endParaRPr lang="en-GB" altLang="en-US" sz="2400" dirty="0"/>
          </a:p>
        </p:txBody>
      </p:sp>
      <p:pic>
        <p:nvPicPr>
          <p:cNvPr id="2053" name="Picture 10" descr="Official logo for inhouse 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04813"/>
            <a:ext cx="216693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700" y="6524625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1200" dirty="0">
                <a:solidFill>
                  <a:srgbClr val="004370"/>
                </a:solidFill>
                <a:latin typeface="Calibri" pitchFamily="34" charset="0"/>
              </a:rPr>
              <a:t>Vision: Building on our unique local heritage, we will provide a world class British education inspiring all our students to exceed expectations.</a:t>
            </a:r>
          </a:p>
        </p:txBody>
      </p:sp>
      <p:pic>
        <p:nvPicPr>
          <p:cNvPr id="1026" name="Picture 2" descr="K:\PRIMARY SCHOOL\Year 5\2018-2019\Photographs\Ochre\Week 2 - Science Lab\IMG_2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0" y="679648"/>
            <a:ext cx="2921463" cy="21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PRIMARY SCHOOL\Year 5\2018-2019\Photographs\Ochre\Week 2 - Science Lab\IMG_2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3563" y="4700118"/>
            <a:ext cx="2085192" cy="15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PRIMARY SCHOOL\Year 5\2018-2019\Photographs\Henna class photos\Week 2 - Science Lab\IMG_29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27079"/>
            <a:ext cx="1590254" cy="21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PRIMARY SCHOOL\Year 5\2018-2019\Photographs\Amber\IMG_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32" y="4439433"/>
            <a:ext cx="2916117" cy="20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PRIMARY SCHOOL\Year 5\2018-2019\Photographs\Amber\IMG_00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79648"/>
            <a:ext cx="2927455" cy="21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1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972777"/>
            <a:ext cx="642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The </a:t>
            </a:r>
            <a:r>
              <a:rPr lang="en-US" u="sng" dirty="0" smtClean="0"/>
              <a:t>Planner –</a:t>
            </a:r>
          </a:p>
          <a:p>
            <a:pPr algn="ctr"/>
            <a:r>
              <a:rPr lang="en-US" u="sng" dirty="0" smtClean="0"/>
              <a:t> needs to be in school every day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8" y="1803774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38475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7296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99" y="4569473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828" y="1751183"/>
            <a:ext cx="457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Home/School communication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373" y="2845775"/>
            <a:ext cx="457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Effort points and other awards and achievements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828" y="3843364"/>
            <a:ext cx="49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Teacher’s names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0373" y="4569473"/>
            <a:ext cx="41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Timetable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5310557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70371" y="5310557"/>
            <a:ext cx="644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Code of conduct and rules for responsible internet use to be signed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39" y="2417839"/>
            <a:ext cx="46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4613" y="2346699"/>
            <a:ext cx="409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Recording homework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1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98072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Planner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2149"/>
            <a:ext cx="3209300" cy="45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128781" cy="461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856" y="105273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Communication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99" y="1844824"/>
            <a:ext cx="3843269" cy="34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1970" y="1124744"/>
            <a:ext cx="286488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/>
              <a:t>The Year 5 </a:t>
            </a:r>
            <a:r>
              <a:rPr lang="en-US" u="sng" dirty="0" smtClean="0"/>
              <a:t>Blog</a:t>
            </a:r>
          </a:p>
          <a:p>
            <a:pPr algn="ctr"/>
            <a:r>
              <a:rPr lang="en-US" u="sng" dirty="0" smtClean="0"/>
              <a:t>(</a:t>
            </a:r>
            <a:r>
              <a:rPr lang="en-US" u="sng" dirty="0" err="1" smtClean="0"/>
              <a:t>Weebly</a:t>
            </a:r>
            <a:r>
              <a:rPr lang="en-US" u="sng" dirty="0" smtClean="0"/>
              <a:t>)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Curriculum overviews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Homework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Events that are coming up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Links to learning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Twitter feeds</a:t>
            </a:r>
          </a:p>
          <a:p>
            <a:pPr algn="ctr"/>
            <a:endParaRPr lang="en-US" u="sng" dirty="0" smtClean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592" y="306373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Please </a:t>
            </a:r>
            <a:r>
              <a:rPr lang="en-GB" sz="2800" dirty="0"/>
              <a:t>check it </a:t>
            </a:r>
            <a:r>
              <a:rPr lang="en-GB" sz="2800" dirty="0" smtClean="0"/>
              <a:t>regularly</a:t>
            </a:r>
          </a:p>
          <a:p>
            <a:endParaRPr lang="en-GB" sz="2800" dirty="0"/>
          </a:p>
          <a:p>
            <a:r>
              <a:rPr lang="en-GB" sz="2800" dirty="0"/>
              <a:t>Year 5 – </a:t>
            </a:r>
            <a:r>
              <a:rPr lang="en-GB" sz="2800" dirty="0">
                <a:hlinkClick r:id="rId3"/>
              </a:rPr>
              <a:t>http://bsaky5.weebly.com</a:t>
            </a:r>
            <a:r>
              <a:rPr lang="en-GB" sz="2800" dirty="0" smtClean="0">
                <a:hlinkClick r:id="rId3"/>
              </a:rPr>
              <a:t>/</a:t>
            </a:r>
            <a:endParaRPr lang="en-GB" sz="2800" dirty="0" smtClean="0"/>
          </a:p>
          <a:p>
            <a:r>
              <a:rPr lang="en-GB" sz="2800" dirty="0" smtClean="0"/>
              <a:t>   </a:t>
            </a:r>
          </a:p>
          <a:p>
            <a:pPr algn="ctr"/>
            <a:r>
              <a:rPr lang="en-GB" sz="2800" dirty="0" smtClean="0"/>
              <a:t>- </a:t>
            </a:r>
            <a:r>
              <a:rPr lang="en-GB" sz="2800" dirty="0"/>
              <a:t>Orange trim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3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7864" y="980728"/>
            <a:ext cx="272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Additional learning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899592" y="1447280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Reading for approx. 20 minutes per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day signed at least 4 times a week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Maths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additional learning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every Tuesday to be handed in on Sunday and continue with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practising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times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tables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Spelling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additional learning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every Sunday to be handed in the following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Sunday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Other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additional learning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tasks are optional and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a copy has been given to the children and has been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posted on the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weebly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blog.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6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3728" y="1124744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Accelerated </a:t>
            </a:r>
            <a:r>
              <a:rPr lang="en-US" u="sng" dirty="0" smtClean="0"/>
              <a:t>Reader  AR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>Reading </a:t>
            </a:r>
            <a:r>
              <a:rPr lang="en-US" u="sng" dirty="0" smtClean="0"/>
              <a:t>Scheme – books need to be in school every day.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1187624" y="2321004"/>
            <a:ext cx="6408712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Reading books/Library books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Quizzes and tests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Expectations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Class Competitions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Library use, parents can use the library  to supplement children’s reading.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2" y="2780927"/>
            <a:ext cx="3068429" cy="13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2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603" y="1052736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B</a:t>
            </a:r>
            <a:r>
              <a:rPr lang="en-US" u="sng" dirty="0" smtClean="0"/>
              <a:t>reaks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670049"/>
            <a:ext cx="6294710" cy="363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856" y="980728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Special Days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7" y="2678975"/>
            <a:ext cx="84439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359" y="2681471"/>
            <a:ext cx="222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18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th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ctober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359" y="3284984"/>
            <a:ext cx="190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2nd May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83617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Space Dome, Julia Johnson Author visit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3732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Hoping to run an Eco adventure outdoor activities trip in December for 2 days 10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 and 11th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ecember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1" y="5390940"/>
            <a:ext cx="35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62880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sto MT" pitchFamily="18" charset="0"/>
              </a:rPr>
              <a:t>Monday 1st and Wednesday 3rd October</a:t>
            </a:r>
            <a:endParaRPr lang="en-US" dirty="0">
              <a:latin typeface="Calisto MT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Primary Parents Evenings - details to follow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1" y="1767863"/>
            <a:ext cx="35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1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0869" y="756176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Help!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02" y="2156440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04" y="4077072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4653136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14" y="3417787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1" y="2690793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3926" y="1340295"/>
            <a:ext cx="59393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Admin and display</a:t>
            </a:r>
          </a:p>
          <a:p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Support in practical lessons</a:t>
            </a:r>
          </a:p>
          <a:p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Sharing expertise</a:t>
            </a:r>
          </a:p>
          <a:p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Reading with children</a:t>
            </a:r>
          </a:p>
          <a:p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Class Parent</a:t>
            </a:r>
          </a:p>
          <a:p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Please contact your child’s teacher if you are able to help us.</a:t>
            </a:r>
          </a:p>
          <a:p>
            <a:endParaRPr lang="en-GB" sz="2200" dirty="0">
              <a:latin typeface="Calisto MT" panose="0204060305050503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03" y="1484784"/>
            <a:ext cx="200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1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052736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577484"/>
            <a:ext cx="7056784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The team are very much looking forward to working in partnership with you.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Here’s to a great year!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1" y="4566505"/>
            <a:ext cx="3368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9623" y="4566505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rPr>
              <a:t>Any questions for us? – We will all be here for a little while so please do not hesitate to ask any of us.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45" y="1052736"/>
            <a:ext cx="3499717" cy="152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1270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3340100"/>
            <a:ext cx="9144000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43732" y="3429000"/>
            <a:ext cx="8229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altLang="en-US" sz="3600" dirty="0" smtClean="0">
                <a:latin typeface="Calibri" pitchFamily="34" charset="0"/>
              </a:rPr>
              <a:t>Welcome to Year 5 </a:t>
            </a:r>
            <a:endParaRPr lang="en-GB" altLang="en-US" sz="3600" dirty="0"/>
          </a:p>
        </p:txBody>
      </p:sp>
      <p:pic>
        <p:nvPicPr>
          <p:cNvPr id="2053" name="Picture 10" descr="Official logo for inhouse 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04813"/>
            <a:ext cx="216693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700" y="6524625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1200" dirty="0">
                <a:solidFill>
                  <a:srgbClr val="004370"/>
                </a:solidFill>
                <a:latin typeface="Calibri" pitchFamily="34" charset="0"/>
              </a:rPr>
              <a:t>Vision: Building on our unique local heritage, we will provide a world class British education inspiring all our students to exceed expectations.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61449"/>
            <a:ext cx="8496945" cy="22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pic>
        <p:nvPicPr>
          <p:cNvPr id="7" name="Picture 2" descr="\\Bsakdatasrv\Sharedata\ADMIN\BSAK Logos\Official logo for inhouse pr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68" y="1124744"/>
            <a:ext cx="4176464" cy="47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1914924" cy="25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0206"/>
            <a:ext cx="24556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72" y="980728"/>
            <a:ext cx="2682891" cy="300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0486" y="369567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Elaine Rawlings</a:t>
            </a:r>
          </a:p>
          <a:p>
            <a:pPr algn="ctr"/>
            <a:r>
              <a:rPr lang="en-US" sz="1600" dirty="0" smtClean="0"/>
              <a:t> Head of Primary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65651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Pete Collings</a:t>
            </a:r>
          </a:p>
          <a:p>
            <a:pPr algn="ctr"/>
            <a:r>
              <a:rPr lang="en-US" sz="1800" dirty="0" smtClean="0"/>
              <a:t>Deputy Head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934782" y="5877272"/>
            <a:ext cx="230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Alan McCarthy</a:t>
            </a:r>
          </a:p>
          <a:p>
            <a:pPr algn="ctr"/>
            <a:r>
              <a:rPr lang="en-US" sz="1800" dirty="0" smtClean="0"/>
              <a:t>Deputy Head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3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872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90872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Year 5 Staff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484784"/>
            <a:ext cx="820891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Gillian Campbell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– Ochre 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  <a:hlinkClick r:id="rId3"/>
              </a:rPr>
              <a:t>gcampbell@britishschool.sch.ae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Dave Rutland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– Saffron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  <a:hlinkClick r:id="rId4"/>
              </a:rPr>
              <a:t>drutland@britishschool.sch.ae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  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Lily Moseley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– Amber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  <a:hlinkClick r:id="rId5"/>
              </a:rPr>
              <a:t>lmoseley@britishschool.sch.ae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Andrea Ferrari  -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Henna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  <a:hlinkClick r:id="rId6"/>
              </a:rPr>
              <a:t>aferrari@britishschool.sch.ae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Fizah Mehmood – Topaz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  <a:hlinkClick r:id="rId7"/>
              </a:rPr>
              <a:t>fmehmood@britishschool.sch.ae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 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Michelle Maher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–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earning Assistant  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Jane Gallery –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earning Assistant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Rachel Parsons –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earning Assistant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9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1052736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Specialist teachers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2276872"/>
            <a:ext cx="6984776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Mrs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Briony Emery - Learning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Support teacher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Specialist teachers for PE and Swimming, Music, French, Arabic and Islamic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u="sng" dirty="0" smtClean="0"/>
              <a:t>GROWTH MINDSET</a:t>
            </a:r>
            <a:endParaRPr lang="en-US" sz="2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6946"/>
            <a:ext cx="6480720" cy="474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4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7864" y="1124744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Routines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8644" y="1988840"/>
            <a:ext cx="7128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Morning registration from 7.25-7.35.  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P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ick up from the line on the pitch please.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Clubs 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Clubs start week Commencing 23</a:t>
            </a:r>
            <a:r>
              <a:rPr lang="en-US" sz="28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rd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eptember 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1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14288" y="338138"/>
            <a:ext cx="9167813" cy="0"/>
          </a:xfrm>
          <a:prstGeom prst="line">
            <a:avLst/>
          </a:prstGeom>
          <a:noFill/>
          <a:ln w="698500">
            <a:solidFill>
              <a:srgbClr val="FF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23813" y="747713"/>
            <a:ext cx="9167813" cy="0"/>
          </a:xfrm>
          <a:prstGeom prst="line">
            <a:avLst/>
          </a:prstGeom>
          <a:noFill/>
          <a:ln w="127000">
            <a:solidFill>
              <a:srgbClr val="0043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00" y="655002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en-US" sz="1200">
                <a:solidFill>
                  <a:srgbClr val="004370"/>
                </a:solidFill>
                <a:latin typeface="Calibri" pitchFamily="34" charset="0"/>
              </a:rPr>
              <a:t>Mission: Providing the best teachers, leadership and support in a not-for-profit environment, we nurture a genuine passion for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1988840"/>
            <a:ext cx="67687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Equipment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requirements for the day: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Lunchbox, water bottle, Planner, reading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folder for AR book,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pencil case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. Please no wheelie bags.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sto MT"/>
              <a:ea typeface="+mn-ea"/>
            </a:endParaRP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Sometimes:PE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or swim kit, musical instrument.</a:t>
            </a:r>
          </a:p>
          <a:p>
            <a:pPr marL="342900" lvl="0" indent="-342900"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Wingdings" pitchFamily="2" charset="2"/>
              <a:buChar char="S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  <a:ea typeface="+mn-ea"/>
              </a:rPr>
              <a:t>Name everything please!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908720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Organisation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9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910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Mina Palace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STBZ</dc:creator>
  <cp:lastModifiedBy>Gillian Campbell</cp:lastModifiedBy>
  <cp:revision>114</cp:revision>
  <cp:lastPrinted>2017-09-13T13:03:18Z</cp:lastPrinted>
  <dcterms:created xsi:type="dcterms:W3CDTF">2009-04-28T08:06:32Z</dcterms:created>
  <dcterms:modified xsi:type="dcterms:W3CDTF">2018-09-16T09:55:18Z</dcterms:modified>
</cp:coreProperties>
</file>